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77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26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7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57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337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035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9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495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7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25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37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35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16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2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3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7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B0DD6D-9FC8-46C0-B374-5E9E06983ACD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D6A07E-5762-493F-82B8-F8653915D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55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33251" y="833643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333333"/>
                </a:solidFill>
                <a:latin typeface="Comfortaa"/>
              </a:rPr>
              <a:t>Introduction to Graphs</a:t>
            </a:r>
            <a:endParaRPr lang="en-IN" b="1" i="0" dirty="0">
              <a:solidFill>
                <a:srgbClr val="333333"/>
              </a:solidFill>
              <a:effectLst/>
              <a:latin typeface="Comforta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1668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Graph is a non-linear data structure. It contains a set of points known as nodes (or vertices) and a set of links known as edges (or Arcs). Here edges are used to connect the vertices. A graph is defined as follows...</a:t>
            </a:r>
          </a:p>
          <a:p>
            <a:endParaRPr lang="en-US" dirty="0"/>
          </a:p>
          <a:p>
            <a:r>
              <a:rPr lang="en-US" dirty="0"/>
              <a:t>Graph is a collection of vertices and arcs in which vertices are connected with arcs</a:t>
            </a:r>
          </a:p>
          <a:p>
            <a:endParaRPr lang="en-US" dirty="0"/>
          </a:p>
          <a:p>
            <a:r>
              <a:rPr lang="en-US" dirty="0" smtClean="0"/>
              <a:t>Graph </a:t>
            </a:r>
            <a:r>
              <a:rPr lang="en-US" dirty="0"/>
              <a:t>is a collection of nodes and edges in which nodes are connected with edges</a:t>
            </a:r>
          </a:p>
          <a:p>
            <a:endParaRPr lang="en-US" dirty="0"/>
          </a:p>
          <a:p>
            <a:r>
              <a:rPr lang="en-US" dirty="0"/>
              <a:t>Generally, a graph G is represented as G = ( V , E ), where V is set of vertices and E is set of edges.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4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9745" y="8613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For example, consider the following undirected graph representation...</a:t>
            </a:r>
            <a:endParaRPr lang="en-IN" dirty="0"/>
          </a:p>
        </p:txBody>
      </p:sp>
      <p:pic>
        <p:nvPicPr>
          <p:cNvPr id="3074" name="Picture 2" descr="adjacency matrix re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08" y="1911928"/>
            <a:ext cx="7795491" cy="28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2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8373" y="898298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3333"/>
                </a:solidFill>
                <a:latin typeface="Open Sans"/>
              </a:rPr>
              <a:t>Directed graph representation...</a:t>
            </a:r>
            <a:endParaRPr lang="en-IN" dirty="0"/>
          </a:p>
        </p:txBody>
      </p:sp>
      <p:pic>
        <p:nvPicPr>
          <p:cNvPr id="4098" name="Picture 2" descr="adjacency matrix re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36" y="1791855"/>
            <a:ext cx="7444509" cy="2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3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2727" y="157301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Incidence Matrix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In this representation, the graph is represented using a matrix of size total number of vertices by a total number of edges. That means graph with 4 vertices and 6 edges is represented using a matrix of size 4X6. In this matrix, rows represent vertices and columns represents edges. This matrix is filled with 0 or 1 or -1. Here, 0 represents that the row edge is not connected to column vertex, 1 represents that the row edge is connected as the outgoing edge to column vertex and -1 represents that the row edge is connected as the incoming edge to column vertex.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0571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2946" y="11107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For example, consider the following directed graph representation...</a:t>
            </a:r>
            <a:endParaRPr lang="en-IN" dirty="0"/>
          </a:p>
        </p:txBody>
      </p:sp>
      <p:pic>
        <p:nvPicPr>
          <p:cNvPr id="5122" name="Picture 2" descr="incidence matrix re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2" y="2059708"/>
            <a:ext cx="8201891" cy="25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4327" y="8615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Adjacency List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In this representation, every vertex of a graph contains list </a:t>
            </a:r>
            <a:r>
              <a:rPr lang="en-US" dirty="0" smtClean="0">
                <a:solidFill>
                  <a:srgbClr val="333333"/>
                </a:solidFill>
                <a:latin typeface="Open Sans"/>
              </a:rPr>
              <a:t>of its adjacent vertices.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34327" y="19697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This representation can </a:t>
            </a:r>
            <a:r>
              <a:rPr lang="en-US" dirty="0" smtClean="0">
                <a:solidFill>
                  <a:srgbClr val="333333"/>
                </a:solidFill>
                <a:latin typeface="Open Sans"/>
              </a:rPr>
              <a:t>be 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implemented using an array as follows..</a:t>
            </a:r>
            <a:endParaRPr lang="en-IN" dirty="0"/>
          </a:p>
        </p:txBody>
      </p:sp>
      <p:pic>
        <p:nvPicPr>
          <p:cNvPr id="6146" name="Picture 2" descr="http://www.btechsmartclass.com/data_structures/ds_images/Graph%20Adjacency%20List%20Ar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2" y="3075709"/>
            <a:ext cx="9578110" cy="171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7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1989" y="916770"/>
            <a:ext cx="1941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333333"/>
                </a:solidFill>
                <a:latin typeface="Comfortaa"/>
              </a:rPr>
              <a:t>Graph Traversal</a:t>
            </a:r>
            <a:endParaRPr lang="en-IN" b="1" i="0" dirty="0">
              <a:solidFill>
                <a:srgbClr val="333333"/>
              </a:solidFill>
              <a:effectLst/>
              <a:latin typeface="Comforta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17208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Graph traversal is a technique used for a searching vertex in a graph. The graph traversal is also used to decide the order of vertices is visited in the search process. A graph traversal finds the edges to be used in the search process without creating loops. That means using graph traversal we visit all the vertices of the graph without getting </a:t>
            </a:r>
            <a:r>
              <a:rPr lang="en-US" dirty="0" smtClean="0">
                <a:solidFill>
                  <a:srgbClr val="333333"/>
                </a:solidFill>
                <a:latin typeface="Open Sans"/>
              </a:rPr>
              <a:t>into looping 			path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/>
            </a:r>
            <a:br>
              <a:rPr lang="en-US" dirty="0">
                <a:solidFill>
                  <a:srgbClr val="333333"/>
                </a:solidFill>
                <a:latin typeface="Open Sans"/>
              </a:rPr>
            </a:br>
            <a:r>
              <a:rPr lang="en-US" dirty="0">
                <a:solidFill>
                  <a:srgbClr val="333333"/>
                </a:solidFill>
                <a:latin typeface="Open Sans"/>
              </a:rPr>
              <a:t>There are two graph traversal techniques and they are as follows...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Open Sans"/>
              </a:rPr>
              <a:t>DFS (Depth First Search)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Open Sans"/>
              </a:rPr>
              <a:t>BFS (Breadth First Search)</a:t>
            </a:r>
            <a:endParaRPr lang="en-US" b="1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8852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5854" y="862364"/>
            <a:ext cx="6096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400" b="1" dirty="0" smtClean="0">
                <a:solidFill>
                  <a:srgbClr val="E00D50"/>
                </a:solidFill>
                <a:latin typeface="Open Sans"/>
              </a:rPr>
              <a:t>DFS (Depth First Search)</a:t>
            </a:r>
          </a:p>
          <a:p>
            <a:pPr algn="just"/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DFS traversal of a graph produces a </a:t>
            </a:r>
            <a:r>
              <a:rPr lang="en-US" sz="1400" b="1" dirty="0" smtClean="0">
                <a:solidFill>
                  <a:srgbClr val="333333"/>
                </a:solidFill>
                <a:latin typeface="Open Sans"/>
              </a:rPr>
              <a:t>spanning tree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 as final result. </a:t>
            </a:r>
            <a:r>
              <a:rPr lang="en-US" sz="1400" b="1" dirty="0" smtClean="0">
                <a:solidFill>
                  <a:srgbClr val="333333"/>
                </a:solidFill>
                <a:latin typeface="Open Sans"/>
              </a:rPr>
              <a:t>Spanning Tree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 is a graph without loops. We use </a:t>
            </a:r>
            <a:r>
              <a:rPr lang="en-US" sz="1400" b="1" dirty="0" smtClean="0">
                <a:solidFill>
                  <a:srgbClr val="333333"/>
                </a:solidFill>
                <a:latin typeface="Open Sans"/>
              </a:rPr>
              <a:t>Stack data structure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 with maximum size of total number of vertices in the graph to implement DFS traversal.</a:t>
            </a:r>
            <a:br>
              <a:rPr lang="en-US" sz="1400" dirty="0" smtClean="0">
                <a:solidFill>
                  <a:srgbClr val="333333"/>
                </a:solidFill>
                <a:latin typeface="Open Sans"/>
              </a:rPr>
            </a:b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/>
            </a:r>
            <a:br>
              <a:rPr lang="en-US" sz="1400" dirty="0" smtClean="0">
                <a:solidFill>
                  <a:srgbClr val="333333"/>
                </a:solidFill>
                <a:latin typeface="Open Sans"/>
              </a:rPr>
            </a:b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We use the following steps to implement DFS traversal...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Define a Stack of size total number of vertices in the graph.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Select any vertex as </a:t>
            </a:r>
            <a:r>
              <a:rPr lang="en-US" sz="1400" b="1" dirty="0" smtClean="0">
                <a:solidFill>
                  <a:srgbClr val="333333"/>
                </a:solidFill>
                <a:latin typeface="Open Sans"/>
              </a:rPr>
              <a:t>starting point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 for traversal. Visit that vertex and push it on to the Stack.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Visit any one of the non-visited </a:t>
            </a:r>
            <a:r>
              <a:rPr lang="en-US" sz="1400" b="1" dirty="0" smtClean="0">
                <a:solidFill>
                  <a:srgbClr val="333333"/>
                </a:solidFill>
                <a:latin typeface="Open Sans"/>
              </a:rPr>
              <a:t>adjacent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 vertices of a vertex which is at the top of stack and push it on to the stack.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Repeat step 3 until there is no new vertex to be visited from the vertex which is at the top of the stack.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When there is no new vertex to visit then use </a:t>
            </a:r>
            <a:r>
              <a:rPr lang="en-US" sz="1400" b="1" dirty="0" smtClean="0">
                <a:solidFill>
                  <a:srgbClr val="333333"/>
                </a:solidFill>
                <a:latin typeface="Open Sans"/>
              </a:rPr>
              <a:t>back tracking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 and pop one vertex from the stack.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6 -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Repeat steps 3, 4 and 5 until stack becomes Empty.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62F59"/>
                </a:solidFill>
                <a:latin typeface="Open Sans"/>
              </a:rPr>
              <a:t>Step 7 - </a:t>
            </a:r>
            <a:r>
              <a:rPr lang="en-US" sz="1400" dirty="0" smtClean="0">
                <a:solidFill>
                  <a:srgbClr val="333333"/>
                </a:solidFill>
                <a:latin typeface="Open Sans"/>
              </a:rPr>
              <a:t>When stack becomes Empty, then produce final spanning tree by removing unused edges from the graph</a:t>
            </a:r>
            <a:endParaRPr lang="en-US" sz="1400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15854" y="50481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Open Sans"/>
              </a:rPr>
              <a:t>Back tracking</a:t>
            </a:r>
            <a:r>
              <a:rPr lang="en-US" dirty="0">
                <a:solidFill>
                  <a:srgbClr val="008000"/>
                </a:solidFill>
                <a:latin typeface="Open Sans"/>
              </a:rPr>
              <a:t> is coming back to the vertex from which we reached the current vertex.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71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15289" t="50226" r="27543" b="9198"/>
          <a:stretch/>
        </p:blipFill>
        <p:spPr bwMode="auto">
          <a:xfrm>
            <a:off x="2835563" y="1140113"/>
            <a:ext cx="6040581" cy="1640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20385" t="25999" r="21117" b="28107"/>
          <a:stretch/>
        </p:blipFill>
        <p:spPr bwMode="auto">
          <a:xfrm>
            <a:off x="2974109" y="3187988"/>
            <a:ext cx="6040581" cy="2206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8059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l="20607" t="14773" r="20231" b="7426"/>
          <a:stretch/>
        </p:blipFill>
        <p:spPr bwMode="auto">
          <a:xfrm>
            <a:off x="2576944" y="1459344"/>
            <a:ext cx="7185891" cy="3666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649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9278" t="14969" r="20785" b="7229"/>
          <a:stretch/>
        </p:blipFill>
        <p:spPr bwMode="auto">
          <a:xfrm>
            <a:off x="2401454" y="1413164"/>
            <a:ext cx="7915563" cy="3953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158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5018" y="9354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162F59"/>
                </a:solidFill>
                <a:latin typeface="Open Sans"/>
              </a:rPr>
              <a:t>Example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The following is a graph with 5 vertices and 6 edges.</a:t>
            </a:r>
            <a:br>
              <a:rPr lang="en-US" dirty="0">
                <a:solidFill>
                  <a:srgbClr val="333333"/>
                </a:solidFill>
                <a:latin typeface="Open Sans"/>
              </a:rPr>
            </a:br>
            <a:r>
              <a:rPr lang="en-US" dirty="0">
                <a:solidFill>
                  <a:srgbClr val="333333"/>
                </a:solidFill>
                <a:latin typeface="Open Sans"/>
              </a:rPr>
              <a:t>This graph G can be defined as G = ( V , E )</a:t>
            </a:r>
            <a:br>
              <a:rPr lang="en-US" dirty="0">
                <a:solidFill>
                  <a:srgbClr val="333333"/>
                </a:solidFill>
                <a:latin typeface="Open Sans"/>
              </a:rPr>
            </a:br>
            <a:r>
              <a:rPr lang="en-US" dirty="0">
                <a:solidFill>
                  <a:srgbClr val="333333"/>
                </a:solidFill>
                <a:latin typeface="Open Sans"/>
              </a:rPr>
              <a:t>Where V = {A,B,C,D,E} and E = {(A,B),(A,C)(A,D),(B,D),(C,D),(B,E),(E,D)}.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2050" name="Picture 2" descr="http://www.btechsmartclass.com/data_structures/ds_images/Graph%2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84" y="2800927"/>
            <a:ext cx="952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8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2047" t="14773" r="20563" b="7426"/>
          <a:stretch/>
        </p:blipFill>
        <p:spPr bwMode="auto">
          <a:xfrm>
            <a:off x="2613891" y="1052946"/>
            <a:ext cx="7278254" cy="4221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224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0940" t="16151" r="19123" b="7031"/>
          <a:stretch/>
        </p:blipFill>
        <p:spPr bwMode="auto">
          <a:xfrm>
            <a:off x="2503055" y="1505527"/>
            <a:ext cx="8035636" cy="3161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959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8724" t="15166" r="17571" b="6441"/>
          <a:stretch/>
        </p:blipFill>
        <p:spPr bwMode="auto">
          <a:xfrm>
            <a:off x="2346036" y="1376218"/>
            <a:ext cx="7693891" cy="3703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684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9942" t="15757" r="21449" b="6835"/>
          <a:stretch/>
        </p:blipFill>
        <p:spPr bwMode="auto">
          <a:xfrm>
            <a:off x="2447636" y="1422400"/>
            <a:ext cx="7610764" cy="3602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95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8170" t="16349" r="16686" b="7228"/>
          <a:stretch/>
        </p:blipFill>
        <p:spPr bwMode="auto">
          <a:xfrm>
            <a:off x="2466109" y="1191491"/>
            <a:ext cx="8340436" cy="4082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60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0436" y="1120937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600" b="1" dirty="0">
                <a:solidFill>
                  <a:srgbClr val="E00D50"/>
                </a:solidFill>
                <a:latin typeface="Open Sans"/>
              </a:rPr>
              <a:t>BFS (Breadth First Search)</a:t>
            </a:r>
          </a:p>
          <a:p>
            <a:pPr algn="just"/>
            <a:r>
              <a:rPr lang="en-US" sz="1600" dirty="0">
                <a:solidFill>
                  <a:srgbClr val="333333"/>
                </a:solidFill>
                <a:latin typeface="Open Sans"/>
              </a:rPr>
              <a:t>BFS traversal of a graph produces a </a:t>
            </a:r>
            <a:r>
              <a:rPr lang="en-US" sz="1600" b="1" dirty="0">
                <a:solidFill>
                  <a:srgbClr val="333333"/>
                </a:solidFill>
                <a:latin typeface="Open Sans"/>
              </a:rPr>
              <a:t>spanning tree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 as final result. </a:t>
            </a:r>
            <a:r>
              <a:rPr lang="en-US" sz="1600" b="1" dirty="0">
                <a:solidFill>
                  <a:srgbClr val="333333"/>
                </a:solidFill>
                <a:latin typeface="Open Sans"/>
              </a:rPr>
              <a:t>Spanning Tree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 is a graph without loops. We use </a:t>
            </a:r>
            <a:r>
              <a:rPr lang="en-US" sz="1600" b="1" dirty="0">
                <a:solidFill>
                  <a:srgbClr val="333333"/>
                </a:solidFill>
                <a:latin typeface="Open Sans"/>
              </a:rPr>
              <a:t>Queue data structure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 with maximum size of total number of vertices in the graph to implement BFS traversal.</a:t>
            </a:r>
            <a:br>
              <a:rPr lang="en-US" sz="1600" dirty="0">
                <a:solidFill>
                  <a:srgbClr val="333333"/>
                </a:solidFill>
                <a:latin typeface="Open Sans"/>
              </a:rPr>
            </a:br>
            <a:r>
              <a:rPr lang="en-US" sz="1600" dirty="0">
                <a:solidFill>
                  <a:srgbClr val="333333"/>
                </a:solidFill>
                <a:latin typeface="Open Sans"/>
              </a:rPr>
              <a:t/>
            </a:r>
            <a:br>
              <a:rPr lang="en-US" sz="1600" dirty="0">
                <a:solidFill>
                  <a:srgbClr val="333333"/>
                </a:solidFill>
                <a:latin typeface="Open Sans"/>
              </a:rPr>
            </a:br>
            <a:r>
              <a:rPr lang="en-US" sz="1600" dirty="0">
                <a:solidFill>
                  <a:srgbClr val="333333"/>
                </a:solidFill>
                <a:latin typeface="Open Sans"/>
              </a:rPr>
              <a:t>We use the following steps to implement BFS traversal...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2F59"/>
                </a:solidFill>
                <a:latin typeface="Open Sans"/>
              </a:rPr>
              <a:t>Step 1 - 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Define a Queue of size total number of vertices in the graph.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2F59"/>
                </a:solidFill>
                <a:latin typeface="Open Sans"/>
              </a:rPr>
              <a:t>Step 2 - 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Select any vertex as </a:t>
            </a:r>
            <a:r>
              <a:rPr lang="en-US" sz="1600" b="1" dirty="0">
                <a:solidFill>
                  <a:srgbClr val="333333"/>
                </a:solidFill>
                <a:latin typeface="Open Sans"/>
              </a:rPr>
              <a:t>starting point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 for traversal. Visit that vertex and insert it into the Queue.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2F59"/>
                </a:solidFill>
                <a:latin typeface="Open Sans"/>
              </a:rPr>
              <a:t>Step 3 - 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Visit all the non-visited </a:t>
            </a:r>
            <a:r>
              <a:rPr lang="en-US" sz="1600" b="1" dirty="0">
                <a:solidFill>
                  <a:srgbClr val="333333"/>
                </a:solidFill>
                <a:latin typeface="Open Sans"/>
              </a:rPr>
              <a:t>adjacent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 vertices of the vertex which is at front of the Queue and insert them into the Queue.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2F59"/>
                </a:solidFill>
                <a:latin typeface="Open Sans"/>
              </a:rPr>
              <a:t>Step 4 - 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When there is no new vertex to be visited from the vertex which is at front of the Queue then delete that vertex.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2F59"/>
                </a:solidFill>
                <a:latin typeface="Open Sans"/>
              </a:rPr>
              <a:t>Step 5 - 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Repeat steps 3 and 4 until queue becomes empty.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62F59"/>
                </a:solidFill>
                <a:latin typeface="Open Sans"/>
              </a:rPr>
              <a:t>Step 6 - </a:t>
            </a:r>
            <a:r>
              <a:rPr lang="en-US" sz="1600" dirty="0">
                <a:solidFill>
                  <a:srgbClr val="333333"/>
                </a:solidFill>
                <a:latin typeface="Open Sans"/>
              </a:rPr>
              <a:t>When queue becomes empty, then produce final spanning tree by removing unused edges from the graph</a:t>
            </a:r>
            <a:endParaRPr lang="en-US" sz="1600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91528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6175" t="14969" r="16020" b="7426"/>
          <a:stretch/>
        </p:blipFill>
        <p:spPr bwMode="auto">
          <a:xfrm>
            <a:off x="1985818" y="1163782"/>
            <a:ext cx="8128000" cy="389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214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7283" t="15757" r="15356" b="9002"/>
          <a:stretch/>
        </p:blipFill>
        <p:spPr bwMode="auto">
          <a:xfrm>
            <a:off x="2336800" y="1357745"/>
            <a:ext cx="8035636" cy="3666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092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7062" t="15954" r="16020" b="8608"/>
          <a:stretch/>
        </p:blipFill>
        <p:spPr bwMode="auto">
          <a:xfrm>
            <a:off x="2373745" y="1514764"/>
            <a:ext cx="8164946" cy="3888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0302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4846" t="17530" r="16131" b="7426"/>
          <a:stretch/>
        </p:blipFill>
        <p:spPr bwMode="auto">
          <a:xfrm>
            <a:off x="1856508" y="1320800"/>
            <a:ext cx="8451273" cy="406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196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45164" y="111133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Graph Terminology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We use the following terms in graph data structure...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Vertex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Individual data element of a graph is called as Vertex. 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Vertex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 is also known as 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node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. In above example graph, A, B, C, D &amp; E are known as vertices.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Edge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An edge is a connecting link between two vertices. 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Edge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 is also known as 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Arc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. An edge is represented as (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startingVertex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endingVertex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). For example, in above graph the link between vertices A and B is represented as (A,B). In above example graph, there are 7 edges (i.e., (A,B), (A,C), (A,D), (B,D), (B,E), (C,D), (D,E)).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2012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3961" t="15757" r="13693" b="8608"/>
          <a:stretch/>
        </p:blipFill>
        <p:spPr bwMode="auto">
          <a:xfrm>
            <a:off x="1847272" y="1366982"/>
            <a:ext cx="8562109" cy="3971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125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1272" y="166528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Edges are three types.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008000"/>
                </a:solidFill>
                <a:latin typeface="Open Sans"/>
              </a:rPr>
              <a:t>Undirected Edge - 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An undirected 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egde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 is a bidirectional edge. If there is undirected edge between vertices A and B then edge (A , B) is equal to edge (B , A).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008000"/>
                </a:solidFill>
                <a:latin typeface="Open Sans"/>
              </a:rPr>
              <a:t>Directed Edge - 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A directed 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egde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 is a unidirectional edge. If there is directed edge between vertices A and B then edge (A , B) is not equal to edge (B , A).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008000"/>
                </a:solidFill>
                <a:latin typeface="Open Sans"/>
              </a:rPr>
              <a:t>Weighted Edge - 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A weighted 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egde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 is a edge with value (cost) on it.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170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75134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Undirected Graph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graph with only undirected edges is said to be undirected graph.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Directed Graph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graph with only directed edges is said to be directed graph.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Mixed Graph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graph with both undirected and directed edges is said to be mixed graph.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End vertices or Endpoints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The two vertices joined by edge are called end vertices (or endpoints) of that edge.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Origin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If a edge is directed, its first endpoint is said to be the origin of it.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Destination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If a edge is directed, its first endpoint is said to be the origin of it and the other endpoint is said to be the destination of that edge.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287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5782" y="120369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Adjacent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If there is an edge between vertices A and B then both A and B are said to be adjacent. In other words, vertices A and B are said to be adjacent if there is an edge between them.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Incident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Edge is said to be incident on a vertex if the vertex is one of the endpoints of that edge.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Outgoing Edge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directed edge is said to be outgoing edge on its origin vertex.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Incoming Edge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directed edge is said to be incoming edge on its destination vertex.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2688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Degree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Total number of edges connected to a vertex is said to be degree of that vertex.</a:t>
            </a:r>
          </a:p>
          <a:p>
            <a:pPr algn="just"/>
            <a:r>
              <a:rPr lang="en-US" b="1" dirty="0" err="1">
                <a:solidFill>
                  <a:srgbClr val="E00D50"/>
                </a:solidFill>
                <a:latin typeface="Open Sans"/>
              </a:rPr>
              <a:t>Indegree</a:t>
            </a:r>
            <a:endParaRPr lang="en-US" b="1" dirty="0">
              <a:solidFill>
                <a:srgbClr val="E00D50"/>
              </a:solidFill>
              <a:latin typeface="Open Sans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Total number of incoming edges connected to a vertex is said to be 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indegree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 of that vertex.</a:t>
            </a:r>
          </a:p>
          <a:p>
            <a:pPr algn="just"/>
            <a:r>
              <a:rPr lang="en-US" b="1" dirty="0" err="1">
                <a:solidFill>
                  <a:srgbClr val="E00D50"/>
                </a:solidFill>
                <a:latin typeface="Open Sans"/>
              </a:rPr>
              <a:t>Outdegree</a:t>
            </a:r>
            <a:endParaRPr lang="en-US" b="1" dirty="0">
              <a:solidFill>
                <a:srgbClr val="E00D50"/>
              </a:solidFill>
              <a:latin typeface="Open Sans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Total number of outgoing edges connected to a vertex is said to be 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outdegree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 of that vertex.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Parallel edges or Multiple edges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If there are two undirected edges with same end vertices and two directed edges with same origin and destination, such edges are called parallel edges or multiple edges.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727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43564" y="148060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Self-loop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Edge (undirected or directed) is a self-loop if its two endpoints coincide with each other.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Simple Graph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graph is said to be simple if there are no parallel and self-loop edges.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Path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A path is a sequence of alternate vertices and edges that starts at a vertex and ends at other vertex such that each edge is incident to its predecessor and successor vertex.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3510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44384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Graph data structure is represented using following representations...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Open Sans"/>
              </a:rPr>
              <a:t>Adjacency Matrix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Open Sans"/>
              </a:rPr>
              <a:t>Incidence Matrix</a:t>
            </a:r>
          </a:p>
          <a:p>
            <a:pPr algn="just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Open Sans"/>
              </a:rPr>
              <a:t>Adjacency List</a:t>
            </a:r>
          </a:p>
          <a:p>
            <a:pPr algn="just"/>
            <a:r>
              <a:rPr lang="en-US" b="1" dirty="0">
                <a:solidFill>
                  <a:srgbClr val="E00D50"/>
                </a:solidFill>
                <a:latin typeface="Open Sans"/>
              </a:rPr>
              <a:t>Adjacency Matrix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Open Sans"/>
              </a:rPr>
              <a:t>In this representation, the graph is represented using a matrix of size total number of vertices by a total number of vertices. That means a graph with 4 vertices is represented using a matrix of size 4X4. In this matrix, both rows and columns represent vertices. This matrix is filled with either 1 or 0. Here, 1 represents that there is an edge from row vertex to column vertex and 0 represents that there is no edge from row vertex to column vertex.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0750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</TotalTime>
  <Words>1601</Words>
  <Application>Microsoft Office PowerPoint</Application>
  <PresentationFormat>Widescreen</PresentationFormat>
  <Paragraphs>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Comfortaa</vt:lpstr>
      <vt:lpstr>Garamond</vt:lpstr>
      <vt:lpstr>Open Sans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Kumar</dc:creator>
  <cp:lastModifiedBy>Ram Kumar</cp:lastModifiedBy>
  <cp:revision>6</cp:revision>
  <dcterms:created xsi:type="dcterms:W3CDTF">2021-04-20T01:40:29Z</dcterms:created>
  <dcterms:modified xsi:type="dcterms:W3CDTF">2021-04-20T02:27:36Z</dcterms:modified>
</cp:coreProperties>
</file>